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6858000" cy="9144000"/>
  <p:embeddedFontLst>
    <p:embeddedFont>
      <p:font typeface="DM Sans Bold"/>
      <p:regular r:id="rId19"/>
      <p:bold r:id="rId20"/>
      <p:italic r:id="rId21"/>
    </p:embeddedFont>
    <p:embeddedFont>
      <p:font typeface="DM Sans"/>
      <p:regular r:id="rId22"/>
      <p:bold r:id="rId23"/>
      <p:italic r:id="rId24"/>
    </p:embeddedFont>
    <p:embeddedFont>
      <p:font typeface="Inter" panose="020B0502030000000004"/>
      <p:regular r:id="rId25"/>
    </p:embeddedFont>
    <p:embeddedFont>
      <p:font typeface="Inter Light" panose="02000503000000020004"/>
      <p:regular r:id="rId26"/>
    </p:embeddedFont>
    <p:embeddedFont>
      <p:font typeface="Calibri" panose="020F0502020204030204" charset="0"/>
      <p:regular r:id="rId27"/>
      <p:bold r:id="rId28"/>
      <p:italic r:id="rId29"/>
      <p:boldItalic r:id="rId30"/>
    </p:embeddedFont>
    <p:embeddedFont>
      <p:font typeface="Bodoni MT Black" panose="02070A03080606020203" charset="0"/>
      <p:bold r:id="rId31"/>
    </p:embeddedFont>
    <p:embeddedFont>
      <p:font typeface="Broadway" panose="04040905080B02020502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font" Target="fonts/font14.fntdata"/><Relationship Id="rId31" Type="http://schemas.openxmlformats.org/officeDocument/2006/relationships/font" Target="fonts/font13.fntdata"/><Relationship Id="rId30" Type="http://schemas.openxmlformats.org/officeDocument/2006/relationships/font" Target="fonts/font12.fntdata"/><Relationship Id="rId3" Type="http://schemas.openxmlformats.org/officeDocument/2006/relationships/slide" Target="slides/slide1.xml"/><Relationship Id="rId29" Type="http://schemas.openxmlformats.org/officeDocument/2006/relationships/font" Target="fonts/font11.fntdata"/><Relationship Id="rId28" Type="http://schemas.openxmlformats.org/officeDocument/2006/relationships/font" Target="fonts/font10.fntdata"/><Relationship Id="rId27" Type="http://schemas.openxmlformats.org/officeDocument/2006/relationships/font" Target="fonts/font9.fntdata"/><Relationship Id="rId26" Type="http://schemas.openxmlformats.org/officeDocument/2006/relationships/font" Target="fonts/font8.fntdata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2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5576" y="581778"/>
            <a:ext cx="16977169" cy="9410464"/>
            <a:chOff x="0" y="0"/>
            <a:chExt cx="4471353" cy="247847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6001" cy="2402882"/>
            </a:xfrm>
            <a:custGeom>
              <a:avLst/>
              <a:gdLst/>
              <a:ahLst/>
              <a:cxnLst/>
              <a:rect l="l" t="t" r="r" b="b"/>
              <a:pathLst>
                <a:path w="4466001" h="2402882">
                  <a:moveTo>
                    <a:pt x="0" y="0"/>
                  </a:moveTo>
                  <a:lnTo>
                    <a:pt x="4466001" y="0"/>
                  </a:lnTo>
                  <a:lnTo>
                    <a:pt x="4466001" y="2402882"/>
                  </a:lnTo>
                  <a:lnTo>
                    <a:pt x="0" y="2402882"/>
                  </a:lnTo>
                  <a:close/>
                </a:path>
              </a:pathLst>
            </a:custGeom>
            <a:solidFill>
              <a:srgbClr val="F1F1F1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5352" y="37494"/>
              <a:ext cx="4466001" cy="2440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-1066884" y="7581757"/>
            <a:ext cx="13128641" cy="4529381"/>
          </a:xfrm>
          <a:custGeom>
            <a:avLst/>
            <a:gdLst/>
            <a:ahLst/>
            <a:cxnLst/>
            <a:rect l="l" t="t" r="r" b="b"/>
            <a:pathLst>
              <a:path w="13128641" h="4529381">
                <a:moveTo>
                  <a:pt x="0" y="0"/>
                </a:moveTo>
                <a:lnTo>
                  <a:pt x="13128641" y="0"/>
                </a:lnTo>
                <a:lnTo>
                  <a:pt x="13128641" y="4529382"/>
                </a:lnTo>
                <a:lnTo>
                  <a:pt x="0" y="452938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153113" y="-4305241"/>
            <a:ext cx="11081038" cy="7825983"/>
          </a:xfrm>
          <a:custGeom>
            <a:avLst/>
            <a:gdLst/>
            <a:ahLst/>
            <a:cxnLst/>
            <a:rect l="l" t="t" r="r" b="b"/>
            <a:pathLst>
              <a:path w="11081038" h="7825983">
                <a:moveTo>
                  <a:pt x="0" y="0"/>
                </a:moveTo>
                <a:lnTo>
                  <a:pt x="11081038" y="0"/>
                </a:lnTo>
                <a:lnTo>
                  <a:pt x="11081038" y="7825983"/>
                </a:lnTo>
                <a:lnTo>
                  <a:pt x="0" y="78259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0">
            <a:off x="5468861" y="5515173"/>
            <a:ext cx="10384670" cy="1789849"/>
            <a:chOff x="0" y="0"/>
            <a:chExt cx="2735057" cy="47140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35057" cy="471401"/>
            </a:xfrm>
            <a:custGeom>
              <a:avLst/>
              <a:gdLst/>
              <a:ahLst/>
              <a:cxnLst/>
              <a:rect l="l" t="t" r="r" b="b"/>
              <a:pathLst>
                <a:path w="2735057" h="471401">
                  <a:moveTo>
                    <a:pt x="20129" y="0"/>
                  </a:moveTo>
                  <a:lnTo>
                    <a:pt x="2714928" y="0"/>
                  </a:lnTo>
                  <a:cubicBezTo>
                    <a:pt x="2726045" y="0"/>
                    <a:pt x="2735057" y="9012"/>
                    <a:pt x="2735057" y="20129"/>
                  </a:cubicBezTo>
                  <a:lnTo>
                    <a:pt x="2735057" y="451272"/>
                  </a:lnTo>
                  <a:cubicBezTo>
                    <a:pt x="2735057" y="462389"/>
                    <a:pt x="2726045" y="471401"/>
                    <a:pt x="2714928" y="471401"/>
                  </a:cubicBezTo>
                  <a:lnTo>
                    <a:pt x="20129" y="471401"/>
                  </a:lnTo>
                  <a:cubicBezTo>
                    <a:pt x="9012" y="471401"/>
                    <a:pt x="0" y="462389"/>
                    <a:pt x="0" y="451272"/>
                  </a:cubicBezTo>
                  <a:lnTo>
                    <a:pt x="0" y="20129"/>
                  </a:lnTo>
                  <a:cubicBezTo>
                    <a:pt x="0" y="9012"/>
                    <a:pt x="9012" y="0"/>
                    <a:pt x="20129" y="0"/>
                  </a:cubicBezTo>
                  <a:close/>
                </a:path>
              </a:pathLst>
            </a:custGeom>
            <a:solidFill>
              <a:srgbClr val="CCD2DC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735057" cy="5095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5674287" y="5848123"/>
            <a:ext cx="9973819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A Systematic Approach to Predicting Diabetes with Machine Learning</a:t>
            </a:r>
            <a:endParaRPr lang="en-US" sz="30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914400" y="1562100"/>
            <a:ext cx="9342755" cy="2565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sz="4800">
                <a:latin typeface="Bodoni MT Black" panose="02070A03080606020203" charset="0"/>
                <a:cs typeface="Bodoni MT Black" panose="02070A03080606020203" charset="0"/>
              </a:rPr>
              <a:t>DIABETES  PREDICTION</a:t>
            </a:r>
            <a:endParaRPr lang="en-US" sz="4800">
              <a:latin typeface="Bodoni MT Black" panose="02070A03080606020203" charset="0"/>
              <a:cs typeface="Bodoni MT Black" panose="02070A03080606020203" charset="0"/>
            </a:endParaRPr>
          </a:p>
          <a:p>
            <a:pPr algn="ctr"/>
            <a:r>
              <a:rPr lang="en-US" sz="4800">
                <a:latin typeface="Bodoni MT Black" panose="02070A03080606020203" charset="0"/>
                <a:cs typeface="Bodoni MT Black" panose="02070A03080606020203" charset="0"/>
              </a:rPr>
              <a:t>  USING </a:t>
            </a:r>
            <a:endParaRPr lang="en-US" sz="4800">
              <a:latin typeface="Bodoni MT Black" panose="02070A03080606020203" charset="0"/>
              <a:cs typeface="Bodoni MT Black" panose="02070A03080606020203" charset="0"/>
            </a:endParaRPr>
          </a:p>
          <a:p>
            <a:pPr algn="ctr"/>
            <a:r>
              <a:rPr lang="en-US" sz="4000">
                <a:latin typeface="Broadway" panose="04040905080B02020502" charset="0"/>
                <a:cs typeface="Broadway" panose="04040905080B02020502" charset="0"/>
              </a:rPr>
              <a:t>SUPERVISED</a:t>
            </a:r>
            <a:r>
              <a:rPr lang="en-US" sz="4000">
                <a:latin typeface="Times New Roman" panose="02020603050405020304" charset="0"/>
                <a:cs typeface="Times New Roman" panose="02020603050405020304" charset="0"/>
              </a:rPr>
              <a:t>   </a:t>
            </a:r>
            <a:r>
              <a:rPr lang="en-US" sz="4000">
                <a:latin typeface="Broadway" panose="04040905080B02020502" charset="0"/>
                <a:cs typeface="Broadway" panose="04040905080B02020502" charset="0"/>
              </a:rPr>
              <a:t>MACHINE  LEARNING</a:t>
            </a:r>
            <a:endParaRPr lang="en-US" sz="4000">
              <a:latin typeface="Broadway" panose="04040905080B02020502" charset="0"/>
              <a:cs typeface="Broadway" panose="04040905080B0202050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5576" y="581778"/>
            <a:ext cx="16956848" cy="9123443"/>
            <a:chOff x="0" y="0"/>
            <a:chExt cx="4466001" cy="24028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6001" cy="2402882"/>
            </a:xfrm>
            <a:custGeom>
              <a:avLst/>
              <a:gdLst/>
              <a:ahLst/>
              <a:cxnLst/>
              <a:rect l="l" t="t" r="r" b="b"/>
              <a:pathLst>
                <a:path w="4466001" h="2402882">
                  <a:moveTo>
                    <a:pt x="0" y="0"/>
                  </a:moveTo>
                  <a:lnTo>
                    <a:pt x="4466001" y="0"/>
                  </a:lnTo>
                  <a:lnTo>
                    <a:pt x="4466001" y="2402882"/>
                  </a:lnTo>
                  <a:lnTo>
                    <a:pt x="0" y="2402882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66001" cy="2440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 rot="8371419">
            <a:off x="1629942" y="2267002"/>
            <a:ext cx="5885417" cy="5752995"/>
          </a:xfrm>
          <a:custGeom>
            <a:avLst/>
            <a:gdLst/>
            <a:ahLst/>
            <a:cxnLst/>
            <a:rect l="l" t="t" r="r" b="b"/>
            <a:pathLst>
              <a:path w="5885417" h="5752995">
                <a:moveTo>
                  <a:pt x="0" y="0"/>
                </a:moveTo>
                <a:lnTo>
                  <a:pt x="5885416" y="0"/>
                </a:lnTo>
                <a:lnTo>
                  <a:pt x="5885416" y="5752996"/>
                </a:lnTo>
                <a:lnTo>
                  <a:pt x="0" y="5752996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878101" y="2814822"/>
            <a:ext cx="7252072" cy="1205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80"/>
              </a:lnSpc>
            </a:pPr>
            <a:r>
              <a:rPr lang="en-US" sz="8500" spc="-731">
                <a:solidFill>
                  <a:srgbClr val="000000"/>
                </a:solidFill>
                <a:latin typeface="Inter" panose="020B0502030000000004"/>
              </a:rPr>
              <a:t>DEPLOYMENT</a:t>
            </a:r>
            <a:endParaRPr lang="en-US" sz="8500" spc="-731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953353" y="5048250"/>
            <a:ext cx="9101568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000000"/>
                </a:solidFill>
                <a:latin typeface="DM Sans"/>
              </a:rPr>
              <a:t>Deploying on a cloud-based platform for scalability and reliability.</a:t>
            </a:r>
            <a:endParaRPr lang="en-US" sz="5200">
              <a:solidFill>
                <a:srgbClr val="000000"/>
              </a:solidFill>
              <a:latin typeface="DM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2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5576" y="581778"/>
            <a:ext cx="16956848" cy="9123443"/>
            <a:chOff x="0" y="0"/>
            <a:chExt cx="4466001" cy="24028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6001" cy="2402882"/>
            </a:xfrm>
            <a:custGeom>
              <a:avLst/>
              <a:gdLst/>
              <a:ahLst/>
              <a:cxnLst/>
              <a:rect l="l" t="t" r="r" b="b"/>
              <a:pathLst>
                <a:path w="4466001" h="2402882">
                  <a:moveTo>
                    <a:pt x="0" y="0"/>
                  </a:moveTo>
                  <a:lnTo>
                    <a:pt x="4466001" y="0"/>
                  </a:lnTo>
                  <a:lnTo>
                    <a:pt x="4466001" y="2402882"/>
                  </a:lnTo>
                  <a:lnTo>
                    <a:pt x="0" y="2402882"/>
                  </a:lnTo>
                  <a:close/>
                </a:path>
              </a:pathLst>
            </a:custGeom>
            <a:solidFill>
              <a:srgbClr val="F1F1F1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66001" cy="2440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94756" y="5329060"/>
            <a:ext cx="13231412" cy="1581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5"/>
              </a:lnSpc>
            </a:pPr>
            <a:r>
              <a:rPr lang="en-US" sz="4300" spc="85">
                <a:solidFill>
                  <a:srgbClr val="000000"/>
                </a:solidFill>
                <a:latin typeface="DM Sans"/>
              </a:rPr>
              <a:t>Maintenance and support are provided by a team of professional software developers.</a:t>
            </a:r>
            <a:endParaRPr lang="en-US" sz="4300" spc="85">
              <a:solidFill>
                <a:srgbClr val="000000"/>
              </a:solidFill>
              <a:latin typeface="DM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960347" y="2141333"/>
            <a:ext cx="12367307" cy="2367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80"/>
              </a:lnSpc>
            </a:pPr>
            <a:r>
              <a:rPr lang="en-US" sz="8500" spc="-731">
                <a:solidFill>
                  <a:srgbClr val="000000"/>
                </a:solidFill>
                <a:latin typeface="Inter" panose="020B0502030000000004"/>
              </a:rPr>
              <a:t>MAINTENANCE AND SUPPORT</a:t>
            </a:r>
            <a:endParaRPr lang="en-US" sz="8500" spc="-731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-1366834" y="8506488"/>
            <a:ext cx="10321809" cy="3561024"/>
          </a:xfrm>
          <a:custGeom>
            <a:avLst/>
            <a:gdLst/>
            <a:ahLst/>
            <a:cxnLst/>
            <a:rect l="l" t="t" r="r" b="b"/>
            <a:pathLst>
              <a:path w="10321809" h="3561024">
                <a:moveTo>
                  <a:pt x="0" y="0"/>
                </a:moveTo>
                <a:lnTo>
                  <a:pt x="10321809" y="0"/>
                </a:lnTo>
                <a:lnTo>
                  <a:pt x="10321809" y="3561024"/>
                </a:lnTo>
                <a:lnTo>
                  <a:pt x="0" y="356102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9144000" y="-5612182"/>
            <a:ext cx="9958995" cy="7033540"/>
          </a:xfrm>
          <a:custGeom>
            <a:avLst/>
            <a:gdLst/>
            <a:ahLst/>
            <a:cxnLst/>
            <a:rect l="l" t="t" r="r" b="b"/>
            <a:pathLst>
              <a:path w="9958995" h="7033540">
                <a:moveTo>
                  <a:pt x="0" y="0"/>
                </a:moveTo>
                <a:lnTo>
                  <a:pt x="9958995" y="0"/>
                </a:lnTo>
                <a:lnTo>
                  <a:pt x="9958995" y="7033540"/>
                </a:lnTo>
                <a:lnTo>
                  <a:pt x="0" y="70335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05852" y="-1841037"/>
            <a:ext cx="9306895" cy="13969074"/>
          </a:xfrm>
          <a:custGeom>
            <a:avLst/>
            <a:gdLst/>
            <a:ahLst/>
            <a:cxnLst/>
            <a:rect l="l" t="t" r="r" b="b"/>
            <a:pathLst>
              <a:path w="9306895" h="13969074">
                <a:moveTo>
                  <a:pt x="0" y="0"/>
                </a:moveTo>
                <a:lnTo>
                  <a:pt x="9306896" y="0"/>
                </a:lnTo>
                <a:lnTo>
                  <a:pt x="9306896" y="13969074"/>
                </a:lnTo>
                <a:lnTo>
                  <a:pt x="0" y="1396907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12591565" y="-796802"/>
            <a:ext cx="0" cy="1188060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2346988" y="4017223"/>
            <a:ext cx="9634185" cy="2785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470"/>
              </a:lnSpc>
              <a:buFont typeface="Arial" panose="020B0604020202020204"/>
              <a:buChar char="•"/>
            </a:pPr>
            <a:r>
              <a:rPr lang="en-US" sz="3000" spc="59">
                <a:solidFill>
                  <a:srgbClr val="000000"/>
                </a:solidFill>
                <a:latin typeface="DM Sans"/>
              </a:rPr>
              <a:t>Areas for Future Work:</a:t>
            </a:r>
            <a:endParaRPr lang="en-US" sz="3000" spc="59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4470"/>
              </a:lnSpc>
            </a:pPr>
            <a:r>
              <a:rPr lang="en-US" sz="3000" spc="59">
                <a:solidFill>
                  <a:srgbClr val="000000"/>
                </a:solidFill>
                <a:latin typeface="DM Sans"/>
              </a:rPr>
              <a:t>    1. </a:t>
            </a:r>
            <a:r>
              <a:rPr lang="en-US" sz="3000" spc="59">
                <a:solidFill>
                  <a:srgbClr val="000000"/>
                </a:solidFill>
                <a:latin typeface="DM Sans"/>
              </a:rPr>
              <a:t>Improve model accuracy with more data and complex methods.</a:t>
            </a:r>
            <a:endParaRPr lang="en-US" sz="3000" spc="59">
              <a:solidFill>
                <a:srgbClr val="000000"/>
              </a:solidFill>
              <a:latin typeface="DM Sans"/>
            </a:endParaRPr>
          </a:p>
          <a:p>
            <a:pPr marL="0" lvl="0" indent="0">
              <a:lnSpc>
                <a:spcPts val="4470"/>
              </a:lnSpc>
            </a:pPr>
            <a:r>
              <a:rPr lang="en-US" sz="3000" spc="59">
                <a:solidFill>
                  <a:srgbClr val="000000"/>
                </a:solidFill>
                <a:latin typeface="DM Sans"/>
              </a:rPr>
              <a:t>    2. Add additional features to enhance prediction accuracy.</a:t>
            </a:r>
            <a:endParaRPr lang="en-US" sz="3000" spc="59">
              <a:solidFill>
                <a:srgbClr val="000000"/>
              </a:solidFill>
              <a:latin typeface="DM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322367" y="1949133"/>
            <a:ext cx="8304737" cy="1141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 spc="-688">
                <a:solidFill>
                  <a:srgbClr val="000000"/>
                </a:solidFill>
                <a:latin typeface="Inter" panose="020B0502030000000004"/>
              </a:rPr>
              <a:t>FUTURE WORK</a:t>
            </a:r>
            <a:endParaRPr lang="en-US" sz="8000" spc="-688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6" name="AutoShape 6"/>
          <p:cNvSpPr/>
          <p:nvPr/>
        </p:nvSpPr>
        <p:spPr>
          <a:xfrm flipV="1">
            <a:off x="1736595" y="-747334"/>
            <a:ext cx="0" cy="11880605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-7584587" y="-1791569"/>
            <a:ext cx="9306895" cy="13969074"/>
          </a:xfrm>
          <a:custGeom>
            <a:avLst/>
            <a:gdLst/>
            <a:ahLst/>
            <a:cxnLst/>
            <a:rect l="l" t="t" r="r" b="b"/>
            <a:pathLst>
              <a:path w="9306895" h="13969074">
                <a:moveTo>
                  <a:pt x="0" y="0"/>
                </a:moveTo>
                <a:lnTo>
                  <a:pt x="9306895" y="0"/>
                </a:lnTo>
                <a:lnTo>
                  <a:pt x="9306895" y="13969074"/>
                </a:lnTo>
                <a:lnTo>
                  <a:pt x="0" y="1396907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2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5576" y="581778"/>
            <a:ext cx="16956848" cy="9123443"/>
            <a:chOff x="0" y="0"/>
            <a:chExt cx="4466001" cy="24028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6001" cy="2402882"/>
            </a:xfrm>
            <a:custGeom>
              <a:avLst/>
              <a:gdLst/>
              <a:ahLst/>
              <a:cxnLst/>
              <a:rect l="l" t="t" r="r" b="b"/>
              <a:pathLst>
                <a:path w="4466001" h="2402882">
                  <a:moveTo>
                    <a:pt x="0" y="0"/>
                  </a:moveTo>
                  <a:lnTo>
                    <a:pt x="4466001" y="0"/>
                  </a:lnTo>
                  <a:lnTo>
                    <a:pt x="4466001" y="2402882"/>
                  </a:lnTo>
                  <a:lnTo>
                    <a:pt x="0" y="2402882"/>
                  </a:lnTo>
                  <a:close/>
                </a:path>
              </a:pathLst>
            </a:custGeom>
            <a:solidFill>
              <a:srgbClr val="F1F1F1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66001" cy="2440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-1095459" y="8139922"/>
            <a:ext cx="13128641" cy="4529381"/>
          </a:xfrm>
          <a:custGeom>
            <a:avLst/>
            <a:gdLst/>
            <a:ahLst/>
            <a:cxnLst/>
            <a:rect l="l" t="t" r="r" b="b"/>
            <a:pathLst>
              <a:path w="13128641" h="4529381">
                <a:moveTo>
                  <a:pt x="0" y="0"/>
                </a:moveTo>
                <a:lnTo>
                  <a:pt x="13128641" y="0"/>
                </a:lnTo>
                <a:lnTo>
                  <a:pt x="13128641" y="4529382"/>
                </a:lnTo>
                <a:lnTo>
                  <a:pt x="0" y="452938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967058" y="-5831781"/>
            <a:ext cx="11081038" cy="7825983"/>
          </a:xfrm>
          <a:custGeom>
            <a:avLst/>
            <a:gdLst/>
            <a:ahLst/>
            <a:cxnLst/>
            <a:rect l="l" t="t" r="r" b="b"/>
            <a:pathLst>
              <a:path w="11081038" h="7825983">
                <a:moveTo>
                  <a:pt x="0" y="0"/>
                </a:moveTo>
                <a:lnTo>
                  <a:pt x="11081038" y="0"/>
                </a:lnTo>
                <a:lnTo>
                  <a:pt x="11081038" y="7825983"/>
                </a:lnTo>
                <a:lnTo>
                  <a:pt x="0" y="78259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65576" y="1756077"/>
            <a:ext cx="12233612" cy="2058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30"/>
              </a:lnSpc>
            </a:pPr>
            <a:r>
              <a:rPr lang="en-US" sz="11950" spc="-1673">
                <a:solidFill>
                  <a:srgbClr val="000000"/>
                </a:solidFill>
                <a:latin typeface="Inter Light" panose="02000503000000020004"/>
              </a:rPr>
              <a:t>THANK  YOU</a:t>
            </a:r>
            <a:endParaRPr lang="en-US" sz="11950" spc="-1673">
              <a:solidFill>
                <a:srgbClr val="000000"/>
              </a:solidFill>
              <a:latin typeface="Inter Light" panose="02000503000000020004"/>
            </a:endParaRPr>
          </a:p>
        </p:txBody>
      </p:sp>
      <p:grpSp>
        <p:nvGrpSpPr>
          <p:cNvPr id="8" name="Group 8"/>
          <p:cNvGrpSpPr/>
          <p:nvPr/>
        </p:nvGrpSpPr>
        <p:grpSpPr>
          <a:xfrm rot="0">
            <a:off x="1968884" y="3814746"/>
            <a:ext cx="9626996" cy="1715836"/>
            <a:chOff x="0" y="0"/>
            <a:chExt cx="2535505" cy="45190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535505" cy="451907"/>
            </a:xfrm>
            <a:custGeom>
              <a:avLst/>
              <a:gdLst/>
              <a:ahLst/>
              <a:cxnLst/>
              <a:rect l="l" t="t" r="r" b="b"/>
              <a:pathLst>
                <a:path w="2535505" h="451907">
                  <a:moveTo>
                    <a:pt x="21713" y="0"/>
                  </a:moveTo>
                  <a:lnTo>
                    <a:pt x="2513792" y="0"/>
                  </a:lnTo>
                  <a:cubicBezTo>
                    <a:pt x="2519550" y="0"/>
                    <a:pt x="2525073" y="2288"/>
                    <a:pt x="2529145" y="6360"/>
                  </a:cubicBezTo>
                  <a:cubicBezTo>
                    <a:pt x="2533217" y="10432"/>
                    <a:pt x="2535505" y="15954"/>
                    <a:pt x="2535505" y="21713"/>
                  </a:cubicBezTo>
                  <a:lnTo>
                    <a:pt x="2535505" y="430194"/>
                  </a:lnTo>
                  <a:cubicBezTo>
                    <a:pt x="2535505" y="435953"/>
                    <a:pt x="2533217" y="441476"/>
                    <a:pt x="2529145" y="445548"/>
                  </a:cubicBezTo>
                  <a:cubicBezTo>
                    <a:pt x="2525073" y="449620"/>
                    <a:pt x="2519550" y="451907"/>
                    <a:pt x="2513792" y="451907"/>
                  </a:cubicBezTo>
                  <a:lnTo>
                    <a:pt x="21713" y="451907"/>
                  </a:lnTo>
                  <a:cubicBezTo>
                    <a:pt x="15954" y="451907"/>
                    <a:pt x="10432" y="449620"/>
                    <a:pt x="6360" y="445548"/>
                  </a:cubicBezTo>
                  <a:cubicBezTo>
                    <a:pt x="2288" y="441476"/>
                    <a:pt x="0" y="435953"/>
                    <a:pt x="0" y="430194"/>
                  </a:cubicBezTo>
                  <a:lnTo>
                    <a:pt x="0" y="21713"/>
                  </a:lnTo>
                  <a:cubicBezTo>
                    <a:pt x="0" y="15954"/>
                    <a:pt x="2288" y="10432"/>
                    <a:pt x="6360" y="6360"/>
                  </a:cubicBezTo>
                  <a:cubicBezTo>
                    <a:pt x="10432" y="2288"/>
                    <a:pt x="15954" y="0"/>
                    <a:pt x="21713" y="0"/>
                  </a:cubicBezTo>
                  <a:close/>
                </a:path>
              </a:pathLst>
            </a:custGeom>
            <a:solidFill>
              <a:srgbClr val="CCD2DC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535505" cy="4900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502921" y="1598508"/>
            <a:ext cx="8558922" cy="4994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0"/>
              </a:lnSpc>
            </a:pPr>
            <a:r>
              <a:rPr lang="en-US" sz="28000">
                <a:solidFill>
                  <a:srgbClr val="000000"/>
                </a:solidFill>
                <a:latin typeface="Angella White" panose="02000503000000020003"/>
              </a:rPr>
              <a:t>very much</a:t>
            </a:r>
            <a:endParaRPr lang="en-US" sz="28000">
              <a:solidFill>
                <a:srgbClr val="000000"/>
              </a:solidFill>
              <a:latin typeface="Angella White" panose="02000503000000020003"/>
            </a:endParaRPr>
          </a:p>
        </p:txBody>
      </p:sp>
      <p:grpSp>
        <p:nvGrpSpPr>
          <p:cNvPr id="12" name="Group 12"/>
          <p:cNvGrpSpPr/>
          <p:nvPr/>
        </p:nvGrpSpPr>
        <p:grpSpPr>
          <a:xfrm rot="0">
            <a:off x="12033182" y="5731599"/>
            <a:ext cx="5226118" cy="3105876"/>
            <a:chOff x="0" y="0"/>
            <a:chExt cx="1298809" cy="77188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98809" cy="771881"/>
            </a:xfrm>
            <a:custGeom>
              <a:avLst/>
              <a:gdLst/>
              <a:ahLst/>
              <a:cxnLst/>
              <a:rect l="l" t="t" r="r" b="b"/>
              <a:pathLst>
                <a:path w="1298809" h="771881">
                  <a:moveTo>
                    <a:pt x="0" y="0"/>
                  </a:moveTo>
                  <a:lnTo>
                    <a:pt x="1298809" y="0"/>
                  </a:lnTo>
                  <a:lnTo>
                    <a:pt x="1298809" y="771881"/>
                  </a:lnTo>
                  <a:lnTo>
                    <a:pt x="0" y="771881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298809" cy="8099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2296724" y="6093277"/>
            <a:ext cx="3348368" cy="2334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DM Sans"/>
              </a:rPr>
              <a:t>By,</a:t>
            </a:r>
            <a:endParaRPr lang="en-US" sz="2200">
              <a:solidFill>
                <a:srgbClr val="000000"/>
              </a:solidFill>
              <a:latin typeface="DM Sans"/>
            </a:endParaRPr>
          </a:p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DM Sans"/>
              </a:rPr>
              <a:t>Al Nafis Fuad Shuvo</a:t>
            </a:r>
            <a:endParaRPr lang="en-US" sz="2200">
              <a:solidFill>
                <a:srgbClr val="000000"/>
              </a:solidFill>
              <a:latin typeface="DM Sans"/>
            </a:endParaRPr>
          </a:p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DM Sans"/>
              </a:rPr>
              <a:t>Ayman Bin Alam</a:t>
            </a:r>
            <a:endParaRPr lang="en-US" sz="2200">
              <a:solidFill>
                <a:srgbClr val="000000"/>
              </a:solidFill>
              <a:latin typeface="DM Sans"/>
            </a:endParaRPr>
          </a:p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DM Sans"/>
              </a:rPr>
              <a:t>Ferdous Mahmud Fahad</a:t>
            </a:r>
            <a:endParaRPr lang="en-US" sz="2200">
              <a:solidFill>
                <a:srgbClr val="000000"/>
              </a:solidFill>
              <a:latin typeface="DM Sans"/>
            </a:endParaRPr>
          </a:p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DM Sans"/>
              </a:rPr>
              <a:t>Md Roman Talukdar</a:t>
            </a:r>
            <a:endParaRPr lang="en-US" sz="2200">
              <a:solidFill>
                <a:srgbClr val="000000"/>
              </a:solidFill>
              <a:latin typeface="DM Sans"/>
            </a:endParaRPr>
          </a:p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DM Sans"/>
              </a:rPr>
              <a:t>Prince Sarker Deganta</a:t>
            </a:r>
            <a:endParaRPr lang="en-US" sz="2200">
              <a:solidFill>
                <a:srgbClr val="000000"/>
              </a:solidFill>
              <a:latin typeface="DM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5645093" y="6483802"/>
            <a:ext cx="1454751" cy="194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DM Sans"/>
              </a:rPr>
              <a:t>20051717</a:t>
            </a:r>
            <a:endParaRPr lang="en-US" sz="2200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DM Sans"/>
              </a:rPr>
              <a:t>20051719</a:t>
            </a:r>
            <a:endParaRPr lang="en-US" sz="2200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DM Sans"/>
              </a:rPr>
              <a:t>20051727</a:t>
            </a:r>
            <a:endParaRPr lang="en-US" sz="2200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DM Sans"/>
              </a:rPr>
              <a:t>20051734</a:t>
            </a:r>
            <a:endParaRPr lang="en-US" sz="2200">
              <a:solidFill>
                <a:srgbClr val="000000"/>
              </a:solidFill>
              <a:latin typeface="DM Sans"/>
            </a:endParaRP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DM Sans"/>
              </a:rPr>
              <a:t>20051745</a:t>
            </a:r>
            <a:endParaRPr lang="en-US" sz="2200">
              <a:solidFill>
                <a:srgbClr val="000000"/>
              </a:solidFill>
              <a:latin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2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5576" y="581778"/>
            <a:ext cx="16956848" cy="9123443"/>
            <a:chOff x="0" y="0"/>
            <a:chExt cx="4466001" cy="24028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6001" cy="2402882"/>
            </a:xfrm>
            <a:custGeom>
              <a:avLst/>
              <a:gdLst/>
              <a:ahLst/>
              <a:cxnLst/>
              <a:rect l="l" t="t" r="r" b="b"/>
              <a:pathLst>
                <a:path w="4466001" h="2402882">
                  <a:moveTo>
                    <a:pt x="0" y="0"/>
                  </a:moveTo>
                  <a:lnTo>
                    <a:pt x="4466001" y="0"/>
                  </a:lnTo>
                  <a:lnTo>
                    <a:pt x="4466001" y="2402882"/>
                  </a:lnTo>
                  <a:lnTo>
                    <a:pt x="0" y="2402882"/>
                  </a:lnTo>
                  <a:close/>
                </a:path>
              </a:pathLst>
            </a:custGeom>
            <a:solidFill>
              <a:srgbClr val="F1F1F1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66001" cy="2440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10497229" y="1579992"/>
            <a:ext cx="6762071" cy="6762071"/>
          </a:xfrm>
          <a:custGeom>
            <a:avLst/>
            <a:gdLst/>
            <a:ahLst/>
            <a:cxnLst/>
            <a:rect l="l" t="t" r="r" b="b"/>
            <a:pathLst>
              <a:path w="6762071" h="6762071">
                <a:moveTo>
                  <a:pt x="0" y="0"/>
                </a:moveTo>
                <a:lnTo>
                  <a:pt x="6762071" y="0"/>
                </a:lnTo>
                <a:lnTo>
                  <a:pt x="6762071" y="6762070"/>
                </a:lnTo>
                <a:lnTo>
                  <a:pt x="0" y="676207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025613" y="4279827"/>
            <a:ext cx="8471616" cy="4471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470"/>
              </a:lnSpc>
              <a:buFont typeface="Arial" panose="020B0604020202020204"/>
              <a:buChar char="•"/>
            </a:pPr>
            <a:r>
              <a:rPr lang="en-US" sz="3000" spc="60">
                <a:solidFill>
                  <a:srgbClr val="000000"/>
                </a:solidFill>
                <a:latin typeface="DM Sans"/>
              </a:rPr>
              <a:t>Construct a supervised machine learning model for diabetes prediction.</a:t>
            </a:r>
            <a:endParaRPr lang="en-US" sz="3000" spc="60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4470"/>
              </a:lnSpc>
            </a:pPr>
          </a:p>
          <a:p>
            <a:pPr marL="647700" lvl="1" indent="-323850">
              <a:lnSpc>
                <a:spcPts val="4470"/>
              </a:lnSpc>
              <a:buFont typeface="Arial" panose="020B0604020202020204"/>
              <a:buChar char="•"/>
            </a:pPr>
            <a:r>
              <a:rPr lang="en-US" sz="3000" spc="60">
                <a:solidFill>
                  <a:srgbClr val="000000"/>
                </a:solidFill>
                <a:latin typeface="DM Sans"/>
              </a:rPr>
              <a:t>Train the system on a dataset with known diabetes status and medical parameters.</a:t>
            </a:r>
            <a:endParaRPr lang="en-US" sz="3000" spc="60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4470"/>
              </a:lnSpc>
            </a:pPr>
          </a:p>
          <a:p>
            <a:pPr marL="647700" lvl="1" indent="-323850">
              <a:lnSpc>
                <a:spcPts val="4470"/>
              </a:lnSpc>
              <a:buFont typeface="Arial" panose="020B0604020202020204"/>
              <a:buChar char="•"/>
            </a:pPr>
            <a:r>
              <a:rPr lang="en-US" sz="3000" spc="60">
                <a:solidFill>
                  <a:srgbClr val="000000"/>
                </a:solidFill>
                <a:latin typeface="DM Sans"/>
              </a:rPr>
              <a:t>Predict diabetes status for new patients based on their medical characteristics.</a:t>
            </a:r>
            <a:endParaRPr lang="en-US" sz="3000" spc="60">
              <a:solidFill>
                <a:srgbClr val="000000"/>
              </a:solidFill>
              <a:latin typeface="DM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025613" y="2351916"/>
            <a:ext cx="7285983" cy="982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60"/>
              </a:lnSpc>
            </a:pPr>
            <a:r>
              <a:rPr lang="en-US" sz="7000" spc="-602">
                <a:solidFill>
                  <a:srgbClr val="000000"/>
                </a:solidFill>
                <a:latin typeface="Inter" panose="020B0502030000000004"/>
              </a:rPr>
              <a:t>OBJECTIVE</a:t>
            </a:r>
            <a:endParaRPr lang="en-US" sz="7000" spc="-602">
              <a:solidFill>
                <a:srgbClr val="000000"/>
              </a:solidFill>
              <a:latin typeface="Inter" panose="020B05020300000000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5576" y="581778"/>
            <a:ext cx="16956848" cy="9123443"/>
            <a:chOff x="0" y="0"/>
            <a:chExt cx="4466001" cy="24028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6001" cy="2402882"/>
            </a:xfrm>
            <a:custGeom>
              <a:avLst/>
              <a:gdLst/>
              <a:ahLst/>
              <a:cxnLst/>
              <a:rect l="l" t="t" r="r" b="b"/>
              <a:pathLst>
                <a:path w="4466001" h="2402882">
                  <a:moveTo>
                    <a:pt x="0" y="0"/>
                  </a:moveTo>
                  <a:lnTo>
                    <a:pt x="4466001" y="0"/>
                  </a:lnTo>
                  <a:lnTo>
                    <a:pt x="4466001" y="2402882"/>
                  </a:lnTo>
                  <a:lnTo>
                    <a:pt x="0" y="2402882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66001" cy="2440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38170" y="2198833"/>
            <a:ext cx="15011660" cy="982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60"/>
              </a:lnSpc>
            </a:pPr>
            <a:r>
              <a:rPr lang="en-US" sz="7000" spc="-602">
                <a:solidFill>
                  <a:srgbClr val="000000"/>
                </a:solidFill>
                <a:latin typeface="Inter" panose="020B0502030000000004"/>
              </a:rPr>
              <a:t>FUNCTIONAL REQUIREMENTS </a:t>
            </a:r>
            <a:endParaRPr lang="en-US" sz="7000" spc="-602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690979" y="4852072"/>
            <a:ext cx="16906043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 rot="0">
            <a:off x="2207912" y="4601044"/>
            <a:ext cx="502056" cy="50205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217541" y="5400314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000000"/>
                </a:solidFill>
                <a:latin typeface="DM Sans Bold"/>
              </a:rPr>
              <a:t>01</a:t>
            </a:r>
            <a:endParaRPr lang="en-US" sz="50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948468" y="5400314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000000"/>
                </a:solidFill>
                <a:latin typeface="DM Sans Bold"/>
              </a:rPr>
              <a:t>02</a:t>
            </a:r>
            <a:endParaRPr lang="en-US" sz="50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227066" y="6203589"/>
            <a:ext cx="2646492" cy="1271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0"/>
              </a:lnSpc>
            </a:pPr>
            <a:r>
              <a:rPr lang="en-US" sz="2200">
                <a:solidFill>
                  <a:srgbClr val="000000"/>
                </a:solidFill>
                <a:latin typeface="DM Sans Bold"/>
              </a:rPr>
              <a:t>Predict diabetes status with at least 90% accuracy.</a:t>
            </a:r>
            <a:endParaRPr lang="en-US" sz="22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948468" y="6203589"/>
            <a:ext cx="2732862" cy="1271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0"/>
              </a:lnSpc>
            </a:pPr>
            <a:r>
              <a:rPr lang="en-US" sz="2200">
                <a:solidFill>
                  <a:srgbClr val="000000"/>
                </a:solidFill>
                <a:latin typeface="DM Sans Bold"/>
              </a:rPr>
              <a:t>Manage a dataset of at least 10,000 patients.</a:t>
            </a:r>
            <a:endParaRPr lang="en-US" sz="22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671930" y="5400314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000000"/>
                </a:solidFill>
                <a:latin typeface="DM Sans Bold"/>
              </a:rPr>
              <a:t>03</a:t>
            </a:r>
            <a:endParaRPr lang="en-US" sz="50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671930" y="6203589"/>
            <a:ext cx="2747991" cy="842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0"/>
              </a:lnSpc>
            </a:pPr>
            <a:r>
              <a:rPr lang="en-US" sz="2200">
                <a:solidFill>
                  <a:srgbClr val="000000"/>
                </a:solidFill>
                <a:latin typeface="DM Sans Bold"/>
              </a:rPr>
              <a:t>Generate real-time forecasts.</a:t>
            </a:r>
            <a:endParaRPr lang="en-US" sz="22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3414442" y="5400314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000000"/>
                </a:solidFill>
                <a:latin typeface="DM Sans Bold"/>
              </a:rPr>
              <a:t>04</a:t>
            </a:r>
            <a:endParaRPr lang="en-US" sz="50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414442" y="6203589"/>
            <a:ext cx="2646492" cy="2128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0"/>
              </a:lnSpc>
            </a:pPr>
            <a:r>
              <a:rPr lang="en-US" sz="2200">
                <a:solidFill>
                  <a:srgbClr val="000000"/>
                </a:solidFill>
                <a:latin typeface="DM Sans Bold"/>
              </a:rPr>
              <a:t>Provide a full explanation of the prediction process to users.</a:t>
            </a:r>
            <a:endParaRPr lang="en-US" sz="2200">
              <a:solidFill>
                <a:srgbClr val="000000"/>
              </a:solidFill>
              <a:latin typeface="DM Sans Bold"/>
            </a:endParaRPr>
          </a:p>
          <a:p>
            <a:pPr>
              <a:lnSpc>
                <a:spcPts val="3430"/>
              </a:lnSpc>
            </a:pPr>
          </a:p>
        </p:txBody>
      </p:sp>
      <p:grpSp>
        <p:nvGrpSpPr>
          <p:cNvPr id="18" name="Group 18"/>
          <p:cNvGrpSpPr/>
          <p:nvPr/>
        </p:nvGrpSpPr>
        <p:grpSpPr>
          <a:xfrm rot="0">
            <a:off x="5948468" y="4601044"/>
            <a:ext cx="502056" cy="502056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1" name="Group 21"/>
          <p:cNvGrpSpPr/>
          <p:nvPr/>
        </p:nvGrpSpPr>
        <p:grpSpPr>
          <a:xfrm rot="0">
            <a:off x="9672303" y="4601044"/>
            <a:ext cx="502056" cy="502056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4" name="Group 24"/>
          <p:cNvGrpSpPr/>
          <p:nvPr/>
        </p:nvGrpSpPr>
        <p:grpSpPr>
          <a:xfrm rot="0">
            <a:off x="13414442" y="4601044"/>
            <a:ext cx="502056" cy="502056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5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5576" y="581778"/>
            <a:ext cx="16956848" cy="9123443"/>
            <a:chOff x="0" y="0"/>
            <a:chExt cx="4466001" cy="24028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6001" cy="2402882"/>
            </a:xfrm>
            <a:custGeom>
              <a:avLst/>
              <a:gdLst/>
              <a:ahLst/>
              <a:cxnLst/>
              <a:rect l="l" t="t" r="r" b="b"/>
              <a:pathLst>
                <a:path w="4466001" h="2402882">
                  <a:moveTo>
                    <a:pt x="0" y="0"/>
                  </a:moveTo>
                  <a:lnTo>
                    <a:pt x="4466001" y="0"/>
                  </a:lnTo>
                  <a:lnTo>
                    <a:pt x="4466001" y="2402882"/>
                  </a:lnTo>
                  <a:lnTo>
                    <a:pt x="0" y="2402882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66001" cy="2440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38170" y="2198833"/>
            <a:ext cx="15011660" cy="982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60"/>
              </a:lnSpc>
            </a:pPr>
            <a:r>
              <a:rPr lang="en-US" sz="7000" spc="-602">
                <a:solidFill>
                  <a:srgbClr val="000000"/>
                </a:solidFill>
                <a:latin typeface="Inter" panose="020B0502030000000004"/>
              </a:rPr>
              <a:t>NON-FUNCTIONAL REQUIREMENTS</a:t>
            </a:r>
            <a:endParaRPr lang="en-US" sz="7000" spc="-602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690979" y="4852072"/>
            <a:ext cx="16906043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 rot="0">
            <a:off x="1387142" y="4586756"/>
            <a:ext cx="502056" cy="50205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87142" y="5394582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000000"/>
                </a:solidFill>
                <a:latin typeface="DM Sans Bold"/>
              </a:rPr>
              <a:t>01</a:t>
            </a:r>
            <a:endParaRPr lang="en-US" sz="50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304316" y="5394582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000000"/>
                </a:solidFill>
                <a:latin typeface="DM Sans Bold"/>
              </a:rPr>
              <a:t>02</a:t>
            </a:r>
            <a:endParaRPr lang="en-US" sz="50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387142" y="6232164"/>
            <a:ext cx="2646492" cy="2128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0"/>
              </a:lnSpc>
            </a:pPr>
            <a:r>
              <a:rPr lang="en-US" sz="2200">
                <a:solidFill>
                  <a:srgbClr val="000000"/>
                </a:solidFill>
                <a:latin typeface="DM Sans Bold"/>
              </a:rPr>
              <a:t>Security: Ensure patient data security against unauthorized access.</a:t>
            </a:r>
            <a:endParaRPr lang="en-US" sz="22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256087" y="6232164"/>
            <a:ext cx="2713812" cy="1271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0"/>
              </a:lnSpc>
            </a:pPr>
            <a:r>
              <a:rPr lang="en-US" sz="2200">
                <a:solidFill>
                  <a:srgbClr val="000000"/>
                </a:solidFill>
                <a:latin typeface="DM Sans Bold"/>
              </a:rPr>
              <a:t>Reliability: System availability of 99.9%.</a:t>
            </a:r>
            <a:endParaRPr lang="en-US" sz="22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7654164" y="5400314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000000"/>
                </a:solidFill>
                <a:latin typeface="DM Sans Bold"/>
              </a:rPr>
              <a:t>03</a:t>
            </a:r>
            <a:endParaRPr lang="en-US" sz="50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551635" y="6232164"/>
            <a:ext cx="2747991" cy="1699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0"/>
              </a:lnSpc>
            </a:pPr>
            <a:r>
              <a:rPr lang="en-US" sz="2200">
                <a:solidFill>
                  <a:srgbClr val="000000"/>
                </a:solidFill>
                <a:latin typeface="DM Sans Bold"/>
              </a:rPr>
              <a:t>Performance: Generate predictions within 1 second.</a:t>
            </a:r>
            <a:endParaRPr lang="en-US" sz="22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881363" y="5307141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000000"/>
                </a:solidFill>
                <a:latin typeface="DM Sans Bold"/>
              </a:rPr>
              <a:t>04</a:t>
            </a:r>
            <a:endParaRPr lang="en-US" sz="50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881363" y="6232164"/>
            <a:ext cx="2646492" cy="1699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0"/>
              </a:lnSpc>
            </a:pPr>
            <a:r>
              <a:rPr lang="en-US" sz="2200">
                <a:solidFill>
                  <a:srgbClr val="000000"/>
                </a:solidFill>
                <a:latin typeface="DM Sans Bold"/>
              </a:rPr>
              <a:t>Scalability: System should handle an increasing number of users.</a:t>
            </a:r>
            <a:endParaRPr lang="en-US" sz="2200">
              <a:solidFill>
                <a:srgbClr val="000000"/>
              </a:solidFill>
              <a:latin typeface="DM Sans Bold"/>
            </a:endParaRPr>
          </a:p>
        </p:txBody>
      </p:sp>
      <p:grpSp>
        <p:nvGrpSpPr>
          <p:cNvPr id="18" name="Group 18"/>
          <p:cNvGrpSpPr/>
          <p:nvPr/>
        </p:nvGrpSpPr>
        <p:grpSpPr>
          <a:xfrm rot="0">
            <a:off x="4227933" y="4728885"/>
            <a:ext cx="502056" cy="502056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1" name="Group 21"/>
          <p:cNvGrpSpPr/>
          <p:nvPr/>
        </p:nvGrpSpPr>
        <p:grpSpPr>
          <a:xfrm rot="0">
            <a:off x="7654164" y="4586756"/>
            <a:ext cx="502056" cy="502056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4" name="Group 24"/>
          <p:cNvGrpSpPr/>
          <p:nvPr/>
        </p:nvGrpSpPr>
        <p:grpSpPr>
          <a:xfrm rot="0">
            <a:off x="10831136" y="4641444"/>
            <a:ext cx="502056" cy="502056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5"/>
                </a:lnSpc>
              </a:pPr>
            </a:p>
          </p:txBody>
        </p:sp>
      </p:grpSp>
      <p:grpSp>
        <p:nvGrpSpPr>
          <p:cNvPr id="27" name="Group 27"/>
          <p:cNvGrpSpPr/>
          <p:nvPr/>
        </p:nvGrpSpPr>
        <p:grpSpPr>
          <a:xfrm rot="0">
            <a:off x="14259135" y="4641444"/>
            <a:ext cx="502056" cy="502056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4228689" y="5394582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0"/>
              </a:lnSpc>
            </a:pPr>
            <a:r>
              <a:rPr lang="en-US" sz="5000">
                <a:solidFill>
                  <a:srgbClr val="000000"/>
                </a:solidFill>
                <a:latin typeface="DM Sans Bold"/>
              </a:rPr>
              <a:t>05</a:t>
            </a:r>
            <a:endParaRPr lang="en-US" sz="500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4228689" y="6232164"/>
            <a:ext cx="2646492" cy="2128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0"/>
              </a:lnSpc>
            </a:pPr>
            <a:r>
              <a:rPr lang="en-US" sz="2200">
                <a:solidFill>
                  <a:srgbClr val="000000"/>
                </a:solidFill>
                <a:latin typeface="DM Sans Bold"/>
              </a:rPr>
              <a:t>Usability: User-friendly interface for healthcare professionals and patients.</a:t>
            </a:r>
            <a:endParaRPr lang="en-US" sz="2200">
              <a:solidFill>
                <a:srgbClr val="000000"/>
              </a:solidFill>
              <a:latin typeface="DM Sans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2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5576" y="581778"/>
            <a:ext cx="16956848" cy="9123443"/>
            <a:chOff x="0" y="0"/>
            <a:chExt cx="4466001" cy="24028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6001" cy="2402882"/>
            </a:xfrm>
            <a:custGeom>
              <a:avLst/>
              <a:gdLst/>
              <a:ahLst/>
              <a:cxnLst/>
              <a:rect l="l" t="t" r="r" b="b"/>
              <a:pathLst>
                <a:path w="4466001" h="2402882">
                  <a:moveTo>
                    <a:pt x="0" y="0"/>
                  </a:moveTo>
                  <a:lnTo>
                    <a:pt x="4466001" y="0"/>
                  </a:lnTo>
                  <a:lnTo>
                    <a:pt x="4466001" y="2402882"/>
                  </a:lnTo>
                  <a:lnTo>
                    <a:pt x="0" y="2402882"/>
                  </a:lnTo>
                  <a:close/>
                </a:path>
              </a:pathLst>
            </a:custGeom>
            <a:solidFill>
              <a:srgbClr val="F1F1F1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66001" cy="2440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14040384" y="581778"/>
            <a:ext cx="3582040" cy="9083141"/>
          </a:xfrm>
          <a:custGeom>
            <a:avLst/>
            <a:gdLst/>
            <a:ahLst/>
            <a:cxnLst/>
            <a:rect l="l" t="t" r="r" b="b"/>
            <a:pathLst>
              <a:path w="3582040" h="9083141">
                <a:moveTo>
                  <a:pt x="0" y="0"/>
                </a:moveTo>
                <a:lnTo>
                  <a:pt x="3582040" y="0"/>
                </a:lnTo>
                <a:lnTo>
                  <a:pt x="3582040" y="9083142"/>
                </a:lnTo>
                <a:lnTo>
                  <a:pt x="0" y="908314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2129" r="-5812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628368" y="1104900"/>
            <a:ext cx="5031263" cy="1141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 spc="-687">
                <a:solidFill>
                  <a:srgbClr val="000000"/>
                </a:solidFill>
                <a:latin typeface="Inter" panose="020B0502030000000004"/>
              </a:rPr>
              <a:t>USE CASES</a:t>
            </a:r>
            <a:endParaRPr lang="en-US" sz="8000" spc="-687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81951" y="2896058"/>
            <a:ext cx="2940254" cy="946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5500">
                <a:solidFill>
                  <a:srgbClr val="000000"/>
                </a:solidFill>
                <a:latin typeface="Inter" panose="020B0502030000000004"/>
              </a:rPr>
              <a:t>Users:</a:t>
            </a:r>
            <a:endParaRPr lang="en-US" sz="5500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949854" y="2896058"/>
            <a:ext cx="4356977" cy="946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5500">
                <a:solidFill>
                  <a:srgbClr val="000000"/>
                </a:solidFill>
                <a:latin typeface="Inter" panose="020B0502030000000004"/>
              </a:rPr>
              <a:t>Utilization:</a:t>
            </a:r>
            <a:endParaRPr lang="en-US" sz="5500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4499779"/>
            <a:ext cx="5833242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60" lvl="1" indent="-367030">
              <a:lnSpc>
                <a:spcPts val="4760"/>
              </a:lnSpc>
              <a:buFont typeface="Arial" panose="020B0604020202020204"/>
              <a:buChar char="•"/>
            </a:pPr>
            <a:r>
              <a:rPr lang="en-US" sz="3400">
                <a:solidFill>
                  <a:srgbClr val="000000"/>
                </a:solidFill>
                <a:latin typeface="DM Sans"/>
              </a:rPr>
              <a:t>Healthcare professionals</a:t>
            </a:r>
            <a:endParaRPr lang="en-US" sz="3400">
              <a:solidFill>
                <a:srgbClr val="000000"/>
              </a:solidFill>
              <a:latin typeface="DM Sans"/>
            </a:endParaRPr>
          </a:p>
          <a:p>
            <a:pPr marL="734060" lvl="1" indent="-367030">
              <a:lnSpc>
                <a:spcPts val="4760"/>
              </a:lnSpc>
              <a:buFont typeface="Arial" panose="020B0604020202020204"/>
              <a:buChar char="•"/>
            </a:pPr>
            <a:r>
              <a:rPr lang="en-US" sz="3400">
                <a:solidFill>
                  <a:srgbClr val="000000"/>
                </a:solidFill>
                <a:latin typeface="DM Sans"/>
              </a:rPr>
              <a:t>Patients</a:t>
            </a:r>
            <a:endParaRPr lang="en-US" sz="3400">
              <a:solidFill>
                <a:srgbClr val="000000"/>
              </a:solidFill>
              <a:latin typeface="DM Sa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404844" y="4477385"/>
            <a:ext cx="6440505" cy="4780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60" lvl="1" indent="-367030">
              <a:lnSpc>
                <a:spcPts val="4760"/>
              </a:lnSpc>
              <a:buFont typeface="Arial" panose="020B0604020202020204"/>
              <a:buChar char="•"/>
            </a:pPr>
            <a:r>
              <a:rPr lang="en-US" sz="3400">
                <a:solidFill>
                  <a:srgbClr val="000000"/>
                </a:solidFill>
                <a:latin typeface="DM Sans"/>
              </a:rPr>
              <a:t>Healthcare professionals can forecast patients' diabetes status for informed decision-making.</a:t>
            </a:r>
            <a:endParaRPr lang="en-US" sz="3400">
              <a:solidFill>
                <a:srgbClr val="000000"/>
              </a:solidFill>
              <a:latin typeface="DM Sans"/>
            </a:endParaRPr>
          </a:p>
          <a:p>
            <a:pPr marL="734060" lvl="1" indent="-367030">
              <a:lnSpc>
                <a:spcPts val="4760"/>
              </a:lnSpc>
              <a:buFont typeface="Arial" panose="020B0604020202020204"/>
              <a:buChar char="•"/>
            </a:pPr>
            <a:r>
              <a:rPr lang="en-US" sz="3400">
                <a:solidFill>
                  <a:srgbClr val="000000"/>
                </a:solidFill>
                <a:latin typeface="DM Sans"/>
              </a:rPr>
              <a:t>Patients can learn about their risk of diabetes and take preventive measures.</a:t>
            </a:r>
            <a:endParaRPr lang="en-US" sz="3400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476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811740" y="2159513"/>
            <a:ext cx="4525544" cy="2660137"/>
            <a:chOff x="0" y="0"/>
            <a:chExt cx="1253221" cy="7366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3221" cy="736649"/>
            </a:xfrm>
            <a:custGeom>
              <a:avLst/>
              <a:gdLst/>
              <a:ahLst/>
              <a:cxnLst/>
              <a:rect l="l" t="t" r="r" b="b"/>
              <a:pathLst>
                <a:path w="1253221" h="736649">
                  <a:moveTo>
                    <a:pt x="0" y="0"/>
                  </a:moveTo>
                  <a:lnTo>
                    <a:pt x="1253221" y="0"/>
                  </a:lnTo>
                  <a:lnTo>
                    <a:pt x="1253221" y="736649"/>
                  </a:lnTo>
                  <a:lnTo>
                    <a:pt x="0" y="736649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3221" cy="7747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68770" y="460733"/>
            <a:ext cx="12750460" cy="931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90"/>
              </a:lnSpc>
            </a:pPr>
            <a:r>
              <a:rPr lang="en-US" sz="6655" spc="-572">
                <a:solidFill>
                  <a:srgbClr val="000000"/>
                </a:solidFill>
                <a:latin typeface="Inter" panose="020B0502030000000004"/>
              </a:rPr>
              <a:t>ASSUMPTIONS</a:t>
            </a:r>
            <a:endParaRPr lang="en-US" sz="6655" spc="-572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059919" y="3128071"/>
            <a:ext cx="3996790" cy="632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9570" lvl="1" indent="-184785" algn="just">
              <a:lnSpc>
                <a:spcPts val="2550"/>
              </a:lnSpc>
              <a:buFont typeface="Arial" panose="020B0604020202020204"/>
              <a:buChar char="•"/>
            </a:pPr>
            <a:r>
              <a:rPr lang="en-US" sz="1710" spc="34">
                <a:solidFill>
                  <a:srgbClr val="000000"/>
                </a:solidFill>
                <a:latin typeface="DM Sans"/>
              </a:rPr>
              <a:t>Training data is indicative of the system's user population.</a:t>
            </a:r>
            <a:endParaRPr lang="en-US" sz="1710" spc="34">
              <a:solidFill>
                <a:srgbClr val="000000"/>
              </a:solidFill>
              <a:latin typeface="DM Sans"/>
            </a:endParaRPr>
          </a:p>
        </p:txBody>
      </p:sp>
      <p:grpSp>
        <p:nvGrpSpPr>
          <p:cNvPr id="7" name="Group 7"/>
          <p:cNvGrpSpPr/>
          <p:nvPr/>
        </p:nvGrpSpPr>
        <p:grpSpPr>
          <a:xfrm rot="0">
            <a:off x="3574695" y="1659696"/>
            <a:ext cx="999634" cy="999634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0">
            <a:off x="6881631" y="2159513"/>
            <a:ext cx="4525544" cy="2660137"/>
            <a:chOff x="0" y="0"/>
            <a:chExt cx="1253221" cy="73664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3221" cy="736649"/>
            </a:xfrm>
            <a:custGeom>
              <a:avLst/>
              <a:gdLst/>
              <a:ahLst/>
              <a:cxnLst/>
              <a:rect l="l" t="t" r="r" b="b"/>
              <a:pathLst>
                <a:path w="1253221" h="736649">
                  <a:moveTo>
                    <a:pt x="0" y="0"/>
                  </a:moveTo>
                  <a:lnTo>
                    <a:pt x="1253221" y="0"/>
                  </a:lnTo>
                  <a:lnTo>
                    <a:pt x="1253221" y="736649"/>
                  </a:lnTo>
                  <a:lnTo>
                    <a:pt x="0" y="736649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253221" cy="7747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421380" y="3128071"/>
            <a:ext cx="3446045" cy="956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9570" lvl="1" indent="-184785" algn="just">
              <a:lnSpc>
                <a:spcPts val="2550"/>
              </a:lnSpc>
              <a:buFont typeface="Arial" panose="020B0604020202020204"/>
              <a:buChar char="•"/>
            </a:pPr>
            <a:r>
              <a:rPr lang="en-US" sz="1710" spc="34">
                <a:solidFill>
                  <a:srgbClr val="000000"/>
                </a:solidFill>
                <a:latin typeface="DM Sans"/>
              </a:rPr>
              <a:t>Medical characteristics used for training are significant for diabetes prediction.</a:t>
            </a:r>
            <a:endParaRPr lang="en-US" sz="1710" spc="34">
              <a:solidFill>
                <a:srgbClr val="000000"/>
              </a:solidFill>
              <a:latin typeface="DM Sans"/>
            </a:endParaRPr>
          </a:p>
        </p:txBody>
      </p:sp>
      <p:grpSp>
        <p:nvGrpSpPr>
          <p:cNvPr id="14" name="Group 14"/>
          <p:cNvGrpSpPr/>
          <p:nvPr/>
        </p:nvGrpSpPr>
        <p:grpSpPr>
          <a:xfrm rot="0">
            <a:off x="8644585" y="1659696"/>
            <a:ext cx="999634" cy="99963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7" name="Group 17"/>
          <p:cNvGrpSpPr/>
          <p:nvPr/>
        </p:nvGrpSpPr>
        <p:grpSpPr>
          <a:xfrm rot="0">
            <a:off x="11950716" y="2159513"/>
            <a:ext cx="4525544" cy="2660137"/>
            <a:chOff x="0" y="0"/>
            <a:chExt cx="1253221" cy="73664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53221" cy="736649"/>
            </a:xfrm>
            <a:custGeom>
              <a:avLst/>
              <a:gdLst/>
              <a:ahLst/>
              <a:cxnLst/>
              <a:rect l="l" t="t" r="r" b="b"/>
              <a:pathLst>
                <a:path w="1253221" h="736649">
                  <a:moveTo>
                    <a:pt x="0" y="0"/>
                  </a:moveTo>
                  <a:lnTo>
                    <a:pt x="1253221" y="0"/>
                  </a:lnTo>
                  <a:lnTo>
                    <a:pt x="1253221" y="736649"/>
                  </a:lnTo>
                  <a:lnTo>
                    <a:pt x="0" y="736649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253221" cy="7747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2490465" y="3128071"/>
            <a:ext cx="3446045" cy="632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9570" lvl="1" indent="-184785" algn="just">
              <a:lnSpc>
                <a:spcPts val="2550"/>
              </a:lnSpc>
              <a:buFont typeface="Arial" panose="020B0604020202020204"/>
              <a:buChar char="•"/>
            </a:pPr>
            <a:r>
              <a:rPr lang="en-US" sz="1710" spc="34">
                <a:solidFill>
                  <a:srgbClr val="000000"/>
                </a:solidFill>
                <a:latin typeface="DM Sans"/>
              </a:rPr>
              <a:t>The system has access to a reliable internet connection.</a:t>
            </a:r>
            <a:endParaRPr lang="en-US" sz="1710" spc="34">
              <a:solidFill>
                <a:srgbClr val="000000"/>
              </a:solidFill>
              <a:latin typeface="DM Sans"/>
            </a:endParaRPr>
          </a:p>
        </p:txBody>
      </p:sp>
      <p:grpSp>
        <p:nvGrpSpPr>
          <p:cNvPr id="21" name="Group 21"/>
          <p:cNvGrpSpPr/>
          <p:nvPr/>
        </p:nvGrpSpPr>
        <p:grpSpPr>
          <a:xfrm rot="0">
            <a:off x="13713671" y="1659696"/>
            <a:ext cx="999634" cy="99963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24" name="Group 24"/>
          <p:cNvGrpSpPr/>
          <p:nvPr/>
        </p:nvGrpSpPr>
        <p:grpSpPr>
          <a:xfrm rot="0">
            <a:off x="3103311" y="7145929"/>
            <a:ext cx="5042679" cy="2842690"/>
            <a:chOff x="0" y="0"/>
            <a:chExt cx="1253221" cy="70647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253221" cy="706473"/>
            </a:xfrm>
            <a:custGeom>
              <a:avLst/>
              <a:gdLst/>
              <a:ahLst/>
              <a:cxnLst/>
              <a:rect l="l" t="t" r="r" b="b"/>
              <a:pathLst>
                <a:path w="1253221" h="706473">
                  <a:moveTo>
                    <a:pt x="0" y="0"/>
                  </a:moveTo>
                  <a:lnTo>
                    <a:pt x="1253221" y="0"/>
                  </a:lnTo>
                  <a:lnTo>
                    <a:pt x="1253221" y="706473"/>
                  </a:lnTo>
                  <a:lnTo>
                    <a:pt x="0" y="706473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1253221" cy="744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2040270" y="5219700"/>
            <a:ext cx="14207459" cy="1046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10"/>
              </a:lnSpc>
            </a:pPr>
            <a:r>
              <a:rPr lang="en-US" sz="7420" spc="-638">
                <a:solidFill>
                  <a:srgbClr val="000000"/>
                </a:solidFill>
                <a:latin typeface="Inter" panose="020B0502030000000004"/>
              </a:rPr>
              <a:t>CONSTRAINTS</a:t>
            </a:r>
            <a:endParaRPr lang="en-US" sz="7420" spc="-638">
              <a:solidFill>
                <a:srgbClr val="000000"/>
              </a:solidFill>
              <a:latin typeface="Inter" panose="020B0502030000000004"/>
            </a:endParaRPr>
          </a:p>
        </p:txBody>
      </p:sp>
      <p:grpSp>
        <p:nvGrpSpPr>
          <p:cNvPr id="28" name="Group 28"/>
          <p:cNvGrpSpPr/>
          <p:nvPr/>
        </p:nvGrpSpPr>
        <p:grpSpPr>
          <a:xfrm rot="0">
            <a:off x="5067719" y="6588998"/>
            <a:ext cx="1113863" cy="1113863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31" name="Group 31"/>
          <p:cNvGrpSpPr/>
          <p:nvPr/>
        </p:nvGrpSpPr>
        <p:grpSpPr>
          <a:xfrm rot="0">
            <a:off x="9949323" y="7145929"/>
            <a:ext cx="5042679" cy="2842690"/>
            <a:chOff x="0" y="0"/>
            <a:chExt cx="1253221" cy="70647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253221" cy="706473"/>
            </a:xfrm>
            <a:custGeom>
              <a:avLst/>
              <a:gdLst/>
              <a:ahLst/>
              <a:cxnLst/>
              <a:rect l="l" t="t" r="r" b="b"/>
              <a:pathLst>
                <a:path w="1253221" h="706473">
                  <a:moveTo>
                    <a:pt x="0" y="0"/>
                  </a:moveTo>
                  <a:lnTo>
                    <a:pt x="1253221" y="0"/>
                  </a:lnTo>
                  <a:lnTo>
                    <a:pt x="1253221" y="706473"/>
                  </a:lnTo>
                  <a:lnTo>
                    <a:pt x="0" y="706473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3" name="TextBox 33"/>
            <p:cNvSpPr txBox="1"/>
            <p:nvPr/>
          </p:nvSpPr>
          <p:spPr>
            <a:xfrm>
              <a:off x="0" y="-38100"/>
              <a:ext cx="1253221" cy="744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0448580" y="7973204"/>
            <a:ext cx="4044167" cy="648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just">
              <a:lnSpc>
                <a:spcPts val="2680"/>
              </a:lnSpc>
              <a:buFont typeface="Arial" panose="020B0604020202020204"/>
              <a:buChar char="•"/>
            </a:pPr>
            <a:r>
              <a:rPr lang="en-US" sz="1800" spc="36">
                <a:solidFill>
                  <a:srgbClr val="000000"/>
                </a:solidFill>
                <a:latin typeface="DM Sans"/>
              </a:rPr>
              <a:t>Predictions must be provided within an acceptable timeframe.</a:t>
            </a:r>
            <a:endParaRPr lang="en-US" sz="1800" spc="36">
              <a:solidFill>
                <a:srgbClr val="000000"/>
              </a:solidFill>
              <a:latin typeface="DM Sans"/>
            </a:endParaRPr>
          </a:p>
        </p:txBody>
      </p:sp>
      <p:grpSp>
        <p:nvGrpSpPr>
          <p:cNvPr id="35" name="Group 35"/>
          <p:cNvGrpSpPr/>
          <p:nvPr/>
        </p:nvGrpSpPr>
        <p:grpSpPr>
          <a:xfrm rot="0">
            <a:off x="11913731" y="6588998"/>
            <a:ext cx="1113863" cy="1113863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139700" y="168275"/>
              <a:ext cx="533400" cy="504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5"/>
                </a:lnSpc>
                <a:spcBef>
                  <a:spcPct val="0"/>
                </a:spcBef>
              </a:pPr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3553995" y="7973204"/>
            <a:ext cx="4141312" cy="648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just">
              <a:lnSpc>
                <a:spcPts val="2680"/>
              </a:lnSpc>
              <a:buFont typeface="Arial" panose="020B0604020202020204"/>
              <a:buChar char="•"/>
            </a:pPr>
            <a:r>
              <a:rPr lang="en-US" sz="1800" u="none" strike="noStrike" spc="36">
                <a:solidFill>
                  <a:srgbClr val="000000"/>
                </a:solidFill>
                <a:latin typeface="DM Sans"/>
              </a:rPr>
              <a:t>The system must run on a standard PC or mobile device.</a:t>
            </a:r>
            <a:endParaRPr lang="en-US" sz="1800" u="none" strike="noStrike" spc="36">
              <a:solidFill>
                <a:srgbClr val="000000"/>
              </a:solidFill>
              <a:latin typeface="DM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2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5576" y="581778"/>
            <a:ext cx="16956848" cy="9123443"/>
            <a:chOff x="0" y="0"/>
            <a:chExt cx="4466001" cy="24028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6001" cy="2402882"/>
            </a:xfrm>
            <a:custGeom>
              <a:avLst/>
              <a:gdLst/>
              <a:ahLst/>
              <a:cxnLst/>
              <a:rect l="l" t="t" r="r" b="b"/>
              <a:pathLst>
                <a:path w="4466001" h="2402882">
                  <a:moveTo>
                    <a:pt x="0" y="0"/>
                  </a:moveTo>
                  <a:lnTo>
                    <a:pt x="4466001" y="0"/>
                  </a:lnTo>
                  <a:lnTo>
                    <a:pt x="4466001" y="2402882"/>
                  </a:lnTo>
                  <a:lnTo>
                    <a:pt x="0" y="2402882"/>
                  </a:lnTo>
                  <a:close/>
                </a:path>
              </a:pathLst>
            </a:custGeom>
            <a:solidFill>
              <a:srgbClr val="F1F1F1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66001" cy="2440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9990125" y="2245999"/>
            <a:ext cx="7422467" cy="6946633"/>
          </a:xfrm>
          <a:custGeom>
            <a:avLst/>
            <a:gdLst/>
            <a:ahLst/>
            <a:cxnLst/>
            <a:rect l="l" t="t" r="r" b="b"/>
            <a:pathLst>
              <a:path w="7422467" h="6946633">
                <a:moveTo>
                  <a:pt x="0" y="0"/>
                </a:moveTo>
                <a:lnTo>
                  <a:pt x="7422466" y="0"/>
                </a:lnTo>
                <a:lnTo>
                  <a:pt x="7422466" y="6946632"/>
                </a:lnTo>
                <a:lnTo>
                  <a:pt x="0" y="694663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461" r="-348" b="-461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480603" y="5056506"/>
            <a:ext cx="9068169" cy="3288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7080" lvl="1" indent="-383540">
              <a:lnSpc>
                <a:spcPts val="5295"/>
              </a:lnSpc>
              <a:buFont typeface="Arial" panose="020B0604020202020204"/>
              <a:buChar char="•"/>
            </a:pPr>
            <a:r>
              <a:rPr lang="en-US" sz="3550" spc="71">
                <a:solidFill>
                  <a:srgbClr val="000000"/>
                </a:solidFill>
                <a:latin typeface="DM Sans"/>
              </a:rPr>
              <a:t> Data preparation component</a:t>
            </a:r>
            <a:endParaRPr lang="en-US" sz="3550" spc="71">
              <a:solidFill>
                <a:srgbClr val="000000"/>
              </a:solidFill>
              <a:latin typeface="DM Sans"/>
            </a:endParaRPr>
          </a:p>
          <a:p>
            <a:pPr marL="767080" lvl="1" indent="-383540">
              <a:lnSpc>
                <a:spcPts val="5295"/>
              </a:lnSpc>
              <a:buFont typeface="Arial" panose="020B0604020202020204"/>
              <a:buChar char="•"/>
            </a:pPr>
            <a:r>
              <a:rPr lang="en-US" sz="3550" spc="71">
                <a:solidFill>
                  <a:srgbClr val="000000"/>
                </a:solidFill>
                <a:latin typeface="DM Sans"/>
              </a:rPr>
              <a:t> Feature engineering component</a:t>
            </a:r>
            <a:endParaRPr lang="en-US" sz="3550" spc="71">
              <a:solidFill>
                <a:srgbClr val="000000"/>
              </a:solidFill>
              <a:latin typeface="DM Sans"/>
            </a:endParaRPr>
          </a:p>
          <a:p>
            <a:pPr marL="767080" lvl="1" indent="-383540">
              <a:lnSpc>
                <a:spcPts val="5295"/>
              </a:lnSpc>
              <a:buFont typeface="Arial" panose="020B0604020202020204"/>
              <a:buChar char="•"/>
            </a:pPr>
            <a:r>
              <a:rPr lang="en-US" sz="3550" spc="71">
                <a:solidFill>
                  <a:srgbClr val="000000"/>
                </a:solidFill>
                <a:latin typeface="DM Sans"/>
              </a:rPr>
              <a:t> Model training component</a:t>
            </a:r>
            <a:endParaRPr lang="en-US" sz="3550" spc="71">
              <a:solidFill>
                <a:srgbClr val="000000"/>
              </a:solidFill>
              <a:latin typeface="DM Sans"/>
            </a:endParaRPr>
          </a:p>
          <a:p>
            <a:pPr marL="767080" lvl="1" indent="-383540">
              <a:lnSpc>
                <a:spcPts val="5295"/>
              </a:lnSpc>
              <a:buFont typeface="Arial" panose="020B0604020202020204"/>
              <a:buChar char="•"/>
            </a:pPr>
            <a:r>
              <a:rPr lang="en-US" sz="3550" spc="71">
                <a:solidFill>
                  <a:srgbClr val="000000"/>
                </a:solidFill>
                <a:latin typeface="DM Sans"/>
              </a:rPr>
              <a:t> Prediction component</a:t>
            </a:r>
            <a:endParaRPr lang="en-US" sz="3550" spc="71">
              <a:solidFill>
                <a:srgbClr val="000000"/>
              </a:solidFill>
              <a:latin typeface="DM Sans"/>
            </a:endParaRPr>
          </a:p>
          <a:p>
            <a:pPr marL="767080" lvl="1" indent="-383540">
              <a:lnSpc>
                <a:spcPts val="5295"/>
              </a:lnSpc>
              <a:buFont typeface="Arial" panose="020B0604020202020204"/>
              <a:buChar char="•"/>
            </a:pPr>
            <a:r>
              <a:rPr lang="en-US" sz="3550" spc="71">
                <a:solidFill>
                  <a:srgbClr val="000000"/>
                </a:solidFill>
                <a:latin typeface="DM Sans"/>
              </a:rPr>
              <a:t> Explanation component</a:t>
            </a:r>
            <a:endParaRPr lang="en-US" sz="3550" spc="71">
              <a:solidFill>
                <a:srgbClr val="000000"/>
              </a:solidFill>
              <a:latin typeface="DM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509194" y="1107438"/>
            <a:ext cx="3634806" cy="1141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8000" spc="-688">
                <a:solidFill>
                  <a:srgbClr val="000000"/>
                </a:solidFill>
                <a:latin typeface="Inter" panose="020B0502030000000004"/>
              </a:rPr>
              <a:t>DESIGN</a:t>
            </a:r>
            <a:endParaRPr lang="en-US" sz="8000" spc="-688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403902" y="3221355"/>
            <a:ext cx="6740098" cy="854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DM Sans"/>
              </a:rPr>
              <a:t>Modular architecture:</a:t>
            </a:r>
            <a:endParaRPr lang="en-US" sz="5000">
              <a:solidFill>
                <a:srgbClr val="000000"/>
              </a:solidFill>
              <a:latin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5576" y="581778"/>
            <a:ext cx="16956848" cy="9123443"/>
            <a:chOff x="0" y="0"/>
            <a:chExt cx="4466001" cy="24028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6001" cy="2402882"/>
            </a:xfrm>
            <a:custGeom>
              <a:avLst/>
              <a:gdLst/>
              <a:ahLst/>
              <a:cxnLst/>
              <a:rect l="l" t="t" r="r" b="b"/>
              <a:pathLst>
                <a:path w="4466001" h="2402882">
                  <a:moveTo>
                    <a:pt x="0" y="0"/>
                  </a:moveTo>
                  <a:lnTo>
                    <a:pt x="4466001" y="0"/>
                  </a:lnTo>
                  <a:lnTo>
                    <a:pt x="4466001" y="2402882"/>
                  </a:lnTo>
                  <a:lnTo>
                    <a:pt x="0" y="2402882"/>
                  </a:lnTo>
                  <a:close/>
                </a:path>
              </a:pathLst>
            </a:custGeom>
            <a:solidFill>
              <a:srgbClr val="CCD2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66001" cy="2440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1261636" y="1707203"/>
            <a:ext cx="7030786" cy="6872593"/>
          </a:xfrm>
          <a:custGeom>
            <a:avLst/>
            <a:gdLst/>
            <a:ahLst/>
            <a:cxnLst/>
            <a:rect l="l" t="t" r="r" b="b"/>
            <a:pathLst>
              <a:path w="7030786" h="6872593">
                <a:moveTo>
                  <a:pt x="0" y="0"/>
                </a:moveTo>
                <a:lnTo>
                  <a:pt x="7030786" y="0"/>
                </a:lnTo>
                <a:lnTo>
                  <a:pt x="7030786" y="6872594"/>
                </a:lnTo>
                <a:lnTo>
                  <a:pt x="0" y="687259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712386" y="4048691"/>
            <a:ext cx="8546914" cy="4696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>
              <a:lnSpc>
                <a:spcPts val="5365"/>
              </a:lnSpc>
              <a:buFont typeface="Arial" panose="020B0604020202020204"/>
              <a:buChar char="•"/>
            </a:pPr>
            <a:r>
              <a:rPr lang="en-US" sz="3600" spc="71">
                <a:solidFill>
                  <a:srgbClr val="000000"/>
                </a:solidFill>
                <a:latin typeface="DM Sans"/>
              </a:rPr>
              <a:t>Development using Python.</a:t>
            </a:r>
            <a:endParaRPr lang="en-US" sz="3600" spc="71">
              <a:solidFill>
                <a:srgbClr val="000000"/>
              </a:solidFill>
              <a:latin typeface="DM Sans"/>
            </a:endParaRPr>
          </a:p>
          <a:p>
            <a:pPr marL="777240" lvl="1" indent="-388620">
              <a:lnSpc>
                <a:spcPts val="5365"/>
              </a:lnSpc>
              <a:buFont typeface="Arial" panose="020B0604020202020204"/>
              <a:buChar char="•"/>
            </a:pPr>
            <a:r>
              <a:rPr lang="en-US" sz="3600" spc="71">
                <a:solidFill>
                  <a:srgbClr val="000000"/>
                </a:solidFill>
                <a:latin typeface="DM Sans"/>
              </a:rPr>
              <a:t>Utilizing machine learning libraries:</a:t>
            </a:r>
            <a:endParaRPr lang="en-US" sz="3600" spc="71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5365"/>
              </a:lnSpc>
            </a:pPr>
            <a:r>
              <a:rPr lang="en-US" sz="3600" spc="71">
                <a:solidFill>
                  <a:srgbClr val="000000"/>
                </a:solidFill>
                <a:latin typeface="DM Sans"/>
              </a:rPr>
              <a:t>      1. sci-kit-learn</a:t>
            </a:r>
            <a:endParaRPr lang="en-US" sz="3600" spc="71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5365"/>
              </a:lnSpc>
            </a:pPr>
            <a:r>
              <a:rPr lang="en-US" sz="3600" spc="71">
                <a:solidFill>
                  <a:srgbClr val="000000"/>
                </a:solidFill>
                <a:latin typeface="DM Sans"/>
              </a:rPr>
              <a:t>      2. pandas</a:t>
            </a:r>
            <a:endParaRPr lang="en-US" sz="3600" spc="71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5365"/>
              </a:lnSpc>
            </a:pPr>
            <a:r>
              <a:rPr lang="en-US" sz="3600" spc="71">
                <a:solidFill>
                  <a:srgbClr val="000000"/>
                </a:solidFill>
                <a:latin typeface="DM Sans"/>
              </a:rPr>
              <a:t>      3. NumPy</a:t>
            </a:r>
            <a:endParaRPr lang="en-US" sz="3600" spc="71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5365"/>
              </a:lnSpc>
            </a:pPr>
            <a:r>
              <a:rPr lang="en-US" sz="3600" spc="71">
                <a:solidFill>
                  <a:srgbClr val="000000"/>
                </a:solidFill>
                <a:latin typeface="DM Sans"/>
              </a:rPr>
              <a:t>      4. Matplotlib.pyplot</a:t>
            </a:r>
            <a:endParaRPr lang="en-US" sz="3600" spc="71">
              <a:solidFill>
                <a:srgbClr val="000000"/>
              </a:solidFill>
              <a:latin typeface="DM Sans"/>
            </a:endParaRPr>
          </a:p>
          <a:p>
            <a:pPr marL="0" lvl="0" indent="0">
              <a:lnSpc>
                <a:spcPts val="5365"/>
              </a:lnSpc>
            </a:pPr>
            <a:r>
              <a:rPr lang="en-US" sz="3600" spc="71">
                <a:solidFill>
                  <a:srgbClr val="000000"/>
                </a:solidFill>
                <a:latin typeface="DM Sans"/>
              </a:rPr>
              <a:t>      5. Seaborn</a:t>
            </a:r>
            <a:endParaRPr lang="en-US" sz="3600" spc="71">
              <a:solidFill>
                <a:srgbClr val="000000"/>
              </a:solidFill>
              <a:latin typeface="DM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144000" y="1783403"/>
            <a:ext cx="7252072" cy="982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60"/>
              </a:lnSpc>
            </a:pPr>
            <a:r>
              <a:rPr lang="en-US" sz="7000" spc="-602">
                <a:solidFill>
                  <a:srgbClr val="000000"/>
                </a:solidFill>
                <a:latin typeface="Inter" panose="020B0502030000000004"/>
              </a:rPr>
              <a:t>IMPLEMENTATION</a:t>
            </a:r>
            <a:endParaRPr lang="en-US" sz="7000" spc="-602">
              <a:solidFill>
                <a:srgbClr val="000000"/>
              </a:solidFill>
              <a:latin typeface="Inter" panose="020B05020300000000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2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5576" y="581778"/>
            <a:ext cx="16956848" cy="9123443"/>
            <a:chOff x="0" y="0"/>
            <a:chExt cx="4466001" cy="24028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6001" cy="2402882"/>
            </a:xfrm>
            <a:custGeom>
              <a:avLst/>
              <a:gdLst/>
              <a:ahLst/>
              <a:cxnLst/>
              <a:rect l="l" t="t" r="r" b="b"/>
              <a:pathLst>
                <a:path w="4466001" h="2402882">
                  <a:moveTo>
                    <a:pt x="0" y="0"/>
                  </a:moveTo>
                  <a:lnTo>
                    <a:pt x="4466001" y="0"/>
                  </a:lnTo>
                  <a:lnTo>
                    <a:pt x="4466001" y="2402882"/>
                  </a:lnTo>
                  <a:lnTo>
                    <a:pt x="0" y="2402882"/>
                  </a:lnTo>
                  <a:close/>
                </a:path>
              </a:pathLst>
            </a:custGeom>
            <a:solidFill>
              <a:srgbClr val="F1F1F1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66001" cy="24409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721001" y="5532371"/>
            <a:ext cx="8845998" cy="2974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4235" lvl="1" indent="-432435">
              <a:lnSpc>
                <a:spcPts val="5965"/>
              </a:lnSpc>
              <a:buFont typeface="Arial" panose="020B0604020202020204"/>
              <a:buChar char="•"/>
            </a:pPr>
            <a:r>
              <a:rPr lang="en-US" sz="4005" spc="80">
                <a:solidFill>
                  <a:srgbClr val="000000"/>
                </a:solidFill>
                <a:latin typeface="DM Sans"/>
              </a:rPr>
              <a:t> Unit testing</a:t>
            </a:r>
            <a:endParaRPr lang="en-US" sz="4005" spc="80">
              <a:solidFill>
                <a:srgbClr val="000000"/>
              </a:solidFill>
              <a:latin typeface="DM Sans"/>
            </a:endParaRPr>
          </a:p>
          <a:p>
            <a:pPr marL="864235" lvl="1" indent="-432435">
              <a:lnSpc>
                <a:spcPts val="5965"/>
              </a:lnSpc>
              <a:buFont typeface="Arial" panose="020B0604020202020204"/>
              <a:buChar char="•"/>
            </a:pPr>
            <a:r>
              <a:rPr lang="en-US" sz="4005" spc="80">
                <a:solidFill>
                  <a:srgbClr val="000000"/>
                </a:solidFill>
                <a:latin typeface="DM Sans"/>
              </a:rPr>
              <a:t> Integration testing</a:t>
            </a:r>
            <a:endParaRPr lang="en-US" sz="4005" spc="80">
              <a:solidFill>
                <a:srgbClr val="000000"/>
              </a:solidFill>
              <a:latin typeface="DM Sans"/>
            </a:endParaRPr>
          </a:p>
          <a:p>
            <a:pPr marL="864235" lvl="1" indent="-432435">
              <a:lnSpc>
                <a:spcPts val="5965"/>
              </a:lnSpc>
              <a:buFont typeface="Arial" panose="020B0604020202020204"/>
              <a:buChar char="•"/>
            </a:pPr>
            <a:r>
              <a:rPr lang="en-US" sz="4005" spc="80">
                <a:solidFill>
                  <a:srgbClr val="000000"/>
                </a:solidFill>
                <a:latin typeface="DM Sans"/>
              </a:rPr>
              <a:t> System testing</a:t>
            </a:r>
            <a:endParaRPr lang="en-US" sz="4005" spc="80">
              <a:solidFill>
                <a:srgbClr val="000000"/>
              </a:solidFill>
              <a:latin typeface="DM Sans"/>
            </a:endParaRPr>
          </a:p>
          <a:p>
            <a:pPr marL="864235" lvl="1" indent="-432435" algn="l">
              <a:lnSpc>
                <a:spcPts val="5965"/>
              </a:lnSpc>
              <a:buFont typeface="Arial" panose="020B0604020202020204"/>
              <a:buChar char="•"/>
            </a:pPr>
            <a:r>
              <a:rPr lang="en-US" sz="4005" spc="80">
                <a:solidFill>
                  <a:srgbClr val="000000"/>
                </a:solidFill>
                <a:latin typeface="DM Sans"/>
              </a:rPr>
              <a:t> </a:t>
            </a:r>
            <a:r>
              <a:rPr lang="en-US" sz="4005" spc="80">
                <a:solidFill>
                  <a:srgbClr val="000000"/>
                </a:solidFill>
                <a:latin typeface="DM Sans"/>
              </a:rPr>
              <a:t>User acceptability testing</a:t>
            </a:r>
            <a:endParaRPr lang="en-US" sz="4005" spc="80">
              <a:solidFill>
                <a:srgbClr val="000000"/>
              </a:solidFill>
              <a:latin typeface="DM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320345" y="4300192"/>
            <a:ext cx="7647310" cy="726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15"/>
              </a:lnSpc>
            </a:pPr>
            <a:r>
              <a:rPr lang="en-US" sz="5200" spc="-447">
                <a:solidFill>
                  <a:srgbClr val="000000"/>
                </a:solidFill>
                <a:latin typeface="Inter" panose="020B0502030000000004"/>
              </a:rPr>
              <a:t>TESTING METHODS</a:t>
            </a:r>
            <a:endParaRPr lang="en-US" sz="5200" spc="-447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960347" y="1573758"/>
            <a:ext cx="12367307" cy="2049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660"/>
              </a:lnSpc>
            </a:pPr>
            <a:r>
              <a:rPr lang="en-US" sz="14500" spc="-1246">
                <a:solidFill>
                  <a:srgbClr val="000000"/>
                </a:solidFill>
                <a:latin typeface="Inter" panose="020B0502030000000004"/>
              </a:rPr>
              <a:t>TESTING</a:t>
            </a:r>
            <a:endParaRPr lang="en-US" sz="14500" spc="-1246">
              <a:solidFill>
                <a:srgbClr val="000000"/>
              </a:solidFill>
              <a:latin typeface="Inter" panose="020B0502030000000004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-1366834" y="8506488"/>
            <a:ext cx="10321809" cy="3561024"/>
          </a:xfrm>
          <a:custGeom>
            <a:avLst/>
            <a:gdLst/>
            <a:ahLst/>
            <a:cxnLst/>
            <a:rect l="l" t="t" r="r" b="b"/>
            <a:pathLst>
              <a:path w="10321809" h="3561024">
                <a:moveTo>
                  <a:pt x="0" y="0"/>
                </a:moveTo>
                <a:lnTo>
                  <a:pt x="10321809" y="0"/>
                </a:lnTo>
                <a:lnTo>
                  <a:pt x="10321809" y="3561024"/>
                </a:lnTo>
                <a:lnTo>
                  <a:pt x="0" y="356102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9144000" y="-5612182"/>
            <a:ext cx="9958995" cy="7033540"/>
          </a:xfrm>
          <a:custGeom>
            <a:avLst/>
            <a:gdLst/>
            <a:ahLst/>
            <a:cxnLst/>
            <a:rect l="l" t="t" r="r" b="b"/>
            <a:pathLst>
              <a:path w="9958995" h="7033540">
                <a:moveTo>
                  <a:pt x="0" y="0"/>
                </a:moveTo>
                <a:lnTo>
                  <a:pt x="9958995" y="0"/>
                </a:lnTo>
                <a:lnTo>
                  <a:pt x="9958995" y="7033540"/>
                </a:lnTo>
                <a:lnTo>
                  <a:pt x="0" y="70335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2397</Words>
  <Application>WPS Presentation</Application>
  <PresentationFormat>On-screen Show (4:3)</PresentationFormat>
  <Paragraphs>142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48" baseType="lpstr">
      <vt:lpstr>Arial</vt:lpstr>
      <vt:lpstr>SimSun</vt:lpstr>
      <vt:lpstr>Wingdings</vt:lpstr>
      <vt:lpstr>DM Sans Bold</vt:lpstr>
      <vt:lpstr>Lexend Deca</vt:lpstr>
      <vt:lpstr>Arial</vt:lpstr>
      <vt:lpstr>DM Sans</vt:lpstr>
      <vt:lpstr>Inter</vt:lpstr>
      <vt:lpstr>Inter Light</vt:lpstr>
      <vt:lpstr>Angella White</vt:lpstr>
      <vt:lpstr>Microsoft YaHei</vt:lpstr>
      <vt:lpstr>Arial Unicode MS</vt:lpstr>
      <vt:lpstr>Calibri</vt:lpstr>
      <vt:lpstr>Times New Roman</vt:lpstr>
      <vt:lpstr>Baskerville Old Face</vt:lpstr>
      <vt:lpstr>Arial Black</vt:lpstr>
      <vt:lpstr>Arial Rounded MT Bold</vt:lpstr>
      <vt:lpstr>Bahnschrift</vt:lpstr>
      <vt:lpstr>Bodoni MT Black</vt:lpstr>
      <vt:lpstr>Algerian</vt:lpstr>
      <vt:lpstr>Broadway</vt:lpstr>
      <vt:lpstr>Brush Script MT</vt:lpstr>
      <vt:lpstr>Bahnschrift Light SemiCondensed</vt:lpstr>
      <vt:lpstr>Britannic Bold</vt:lpstr>
      <vt:lpstr>Book Antiqua</vt:lpstr>
      <vt:lpstr>Candara</vt:lpstr>
      <vt:lpstr>Candara Light</vt:lpstr>
      <vt:lpstr>Cascadia Code</vt:lpstr>
      <vt:lpstr>Cascadia Code ExtraLight</vt:lpstr>
      <vt:lpstr>Cascadia Code Light</vt:lpstr>
      <vt:lpstr>Cascadia Code SemiBold</vt:lpstr>
      <vt:lpstr>Cascadia Mono</vt:lpstr>
      <vt:lpstr>Cascadia Mono Light</vt:lpstr>
      <vt:lpstr>Bahnschrift SemiLight SemiConde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Diabetes Prediction Using Supervised Machine Learning</dc:title>
  <dc:creator/>
  <cp:lastModifiedBy>KIIT</cp:lastModifiedBy>
  <cp:revision>2</cp:revision>
  <dcterms:created xsi:type="dcterms:W3CDTF">2006-08-16T00:00:00Z</dcterms:created>
  <dcterms:modified xsi:type="dcterms:W3CDTF">2023-11-26T21:08:28Z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4B037C4AD378425FA9340888ED6CE768_12</vt:lpwstr>
  </property>
  <property fmtid="{D5CDD505-2E9C-101B-9397-08002B2CF9AE}" pid="3" name="KSOProductBuildVer">
    <vt:lpwstr>1033-12.2.0.13306</vt:lpwstr>
  </property>
</Properties>
</file>

<file path=docProps/thumbnail.jpeg>
</file>